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</p:sldMasterIdLst>
  <p:notesMasterIdLst>
    <p:notesMasterId r:id="rId15"/>
  </p:notesMasterIdLst>
  <p:sldIdLst>
    <p:sldId id="279" r:id="rId5"/>
    <p:sldId id="654" r:id="rId6"/>
    <p:sldId id="650" r:id="rId7"/>
    <p:sldId id="674" r:id="rId8"/>
    <p:sldId id="653" r:id="rId9"/>
    <p:sldId id="648" r:id="rId10"/>
    <p:sldId id="295" r:id="rId11"/>
    <p:sldId id="677" r:id="rId12"/>
    <p:sldId id="676" r:id="rId13"/>
    <p:sldId id="671" r:id="rId14"/>
  </p:sldIdLst>
  <p:sldSz cx="9144000" cy="5715000" type="screen16x1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EB"/>
    <a:srgbClr val="4A2A0E"/>
    <a:srgbClr val="F8F6F5"/>
    <a:srgbClr val="F08300"/>
    <a:srgbClr val="EBE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2247EF-7D61-401E-A07E-A951C3505373}" v="13" dt="2025-01-21T12:33:26.782"/>
    <p1510:client id="{7F8512B0-2451-469A-A6D0-F51E666478C3}" v="52" dt="2025-01-21T12:29:42.864"/>
    <p1510:client id="{B1BC508A-4BBB-4E3D-A137-35141ACD79F7}" v="36" dt="2025-01-21T14:25:15.519"/>
    <p1510:client id="{BADC95D1-C3E5-6459-B680-5BC457AF94CE}" v="65" dt="2025-01-20T11:53:30.5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06"/>
    <p:restoredTop sz="96238"/>
  </p:normalViewPr>
  <p:slideViewPr>
    <p:cSldViewPr snapToGrid="0">
      <p:cViewPr varScale="1">
        <p:scale>
          <a:sx n="131" d="100"/>
          <a:sy n="131" d="100"/>
        </p:scale>
        <p:origin x="6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62CD954-924D-5E4A-B96A-7D4E4E481DCE}" type="datetimeFigureOut">
              <a:rPr lang="nl-NL" smtClean="0"/>
              <a:pPr/>
              <a:t>21-1-2025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720975" y="857250"/>
            <a:ext cx="37020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B459DFA-AD9E-674B-89C9-17C0F8467EB1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849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56616" algn="l" defTabSz="713232" rtl="0" eaLnBrk="1" latinLnBrk="0" hangingPunct="1">
      <a:defRPr sz="936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713232" algn="l" defTabSz="713232" rtl="0" eaLnBrk="1" latinLnBrk="0" hangingPunct="1">
      <a:defRPr sz="936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69848" algn="l" defTabSz="713232" rtl="0" eaLnBrk="1" latinLnBrk="0" hangingPunct="1">
      <a:defRPr sz="936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426464" algn="l" defTabSz="713232" rtl="0" eaLnBrk="1" latinLnBrk="0" hangingPunct="1">
      <a:defRPr sz="936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Rolverdeling benoemen bij introductie/ welkom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59DFA-AD9E-674B-89C9-17C0F8467EB1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4238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900" dirty="0">
                <a:latin typeface="Arial"/>
                <a:cs typeface="Arial"/>
              </a:rPr>
              <a:t>ISO 26000 niet </a:t>
            </a:r>
            <a:r>
              <a:rPr lang="nl-NL" sz="900" err="1">
                <a:latin typeface="Arial"/>
                <a:cs typeface="Arial"/>
              </a:rPr>
              <a:t>certificieerbaar</a:t>
            </a:r>
            <a:r>
              <a:rPr lang="nl-NL" sz="900" dirty="0">
                <a:latin typeface="Arial"/>
                <a:cs typeface="Arial"/>
              </a:rPr>
              <a:t>, tenzij MVO prestatieladder</a:t>
            </a:r>
          </a:p>
          <a:p>
            <a:r>
              <a:rPr lang="nl-NL" sz="900" dirty="0">
                <a:latin typeface="Arial"/>
                <a:cs typeface="Arial"/>
              </a:rPr>
              <a:t>ISO 26000 gaat over impact gezien vanuit het bedrijf -&gt; OLVG heeft combinatie van ISO, </a:t>
            </a:r>
            <a:r>
              <a:rPr lang="nl-NL" sz="900" err="1">
                <a:latin typeface="Arial"/>
                <a:cs typeface="Arial"/>
              </a:rPr>
              <a:t>SDG's</a:t>
            </a:r>
            <a:r>
              <a:rPr lang="nl-NL" sz="900" dirty="0">
                <a:latin typeface="Arial"/>
                <a:cs typeface="Arial"/>
              </a:rPr>
              <a:t> (5) en Milieuthermometer</a:t>
            </a:r>
            <a:endParaRPr lang="nl-NL" sz="900" dirty="0">
              <a:cs typeface="Arial"/>
            </a:endParaRPr>
          </a:p>
          <a:p>
            <a:r>
              <a:rPr lang="nl-NL" sz="900" dirty="0" err="1">
                <a:latin typeface="Arial"/>
                <a:cs typeface="Arial"/>
              </a:rPr>
              <a:t>SDG's</a:t>
            </a:r>
            <a:r>
              <a:rPr lang="nl-NL" sz="900" dirty="0">
                <a:latin typeface="Arial"/>
                <a:cs typeface="Arial"/>
              </a:rPr>
              <a:t> gaat over het identificeren van hoofdproblemen waar je het bedrijf zijn of haar gedrag op aan wil passen</a:t>
            </a:r>
            <a:endParaRPr lang="nl-NL" sz="900" dirty="0"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59DFA-AD9E-674B-89C9-17C0F8467EB1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4937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knalst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1B41E6BE-D9B5-61A2-196C-C3C43C469824}"/>
              </a:ext>
            </a:extLst>
          </p:cNvPr>
          <p:cNvSpPr/>
          <p:nvPr userDrawn="1"/>
        </p:nvSpPr>
        <p:spPr>
          <a:xfrm>
            <a:off x="0" y="0"/>
            <a:ext cx="9144000" cy="4873625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0969B8-8AD0-9E38-E58B-8BF8B214C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324" y="1165224"/>
            <a:ext cx="6335713" cy="155829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9269DE9-2A77-A9DE-8DB7-72FBE5891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4324" y="2895601"/>
            <a:ext cx="6335714" cy="794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24DE510-EDF0-6FF5-170B-B7D8D2309F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70000" cy="28956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9DA01AB-2833-CE22-9D36-E39319B3AA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000" y="1978025"/>
            <a:ext cx="1270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55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ommen licht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1584325" y="1165225"/>
            <a:ext cx="6335714" cy="3708400"/>
          </a:xfrm>
          <a:prstGeom prst="roundRect">
            <a:avLst>
              <a:gd name="adj" fmla="val 1737"/>
            </a:avLst>
          </a:prstGeom>
          <a:solidFill>
            <a:srgbClr val="FFF8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44000" y="1425575"/>
            <a:ext cx="26280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6" name="Tijdelijke aanduiding voor inhoud 8">
            <a:extLst>
              <a:ext uri="{FF2B5EF4-FFF2-40B4-BE49-F238E27FC236}">
                <a16:creationId xmlns:a16="http://schemas.microsoft.com/office/drawing/2014/main" id="{B4256958-5B5E-EB29-4A29-B9EDD74F733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1675" y="1425575"/>
            <a:ext cx="26280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95596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84324" y="1165225"/>
            <a:ext cx="2988000" cy="359566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BFF71442-0800-E0BA-4A46-22E68D33FC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1674" y="1165225"/>
            <a:ext cx="2988000" cy="3595665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95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-foto licht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1584325" y="1165225"/>
            <a:ext cx="6335714" cy="3708400"/>
          </a:xfrm>
          <a:prstGeom prst="roundRect">
            <a:avLst>
              <a:gd name="adj" fmla="val 1737"/>
            </a:avLst>
          </a:prstGeom>
          <a:solidFill>
            <a:srgbClr val="F8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44000" y="1425575"/>
            <a:ext cx="26280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BA3E99DF-D6CD-211F-C490-BA683AA794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1674" y="1425575"/>
            <a:ext cx="2627999" cy="3076783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657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-foto licht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1584325" y="1165225"/>
            <a:ext cx="6335714" cy="3708400"/>
          </a:xfrm>
          <a:prstGeom prst="roundRect">
            <a:avLst>
              <a:gd name="adj" fmla="val 1737"/>
            </a:avLst>
          </a:prstGeom>
          <a:solidFill>
            <a:srgbClr val="FFF8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44000" y="1425575"/>
            <a:ext cx="26280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BA3E99DF-D6CD-211F-C490-BA683AA794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1674" y="1425575"/>
            <a:ext cx="2627999" cy="3076783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092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775" y="1165225"/>
            <a:ext cx="8426450" cy="359566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82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d licht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358775" y="1165225"/>
            <a:ext cx="8426450" cy="3708400"/>
          </a:xfrm>
          <a:prstGeom prst="roundRect">
            <a:avLst>
              <a:gd name="adj" fmla="val 1737"/>
            </a:avLst>
          </a:prstGeom>
          <a:solidFill>
            <a:srgbClr val="F8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00" y="1425575"/>
            <a:ext cx="77076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99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d licht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358775" y="1165225"/>
            <a:ext cx="8426450" cy="3708400"/>
          </a:xfrm>
          <a:prstGeom prst="roundRect">
            <a:avLst>
              <a:gd name="adj" fmla="val 1737"/>
            </a:avLst>
          </a:prstGeom>
          <a:solidFill>
            <a:srgbClr val="FFF8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00" y="1425575"/>
            <a:ext cx="77076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15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d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775" y="1165225"/>
            <a:ext cx="4035600" cy="359566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3" name="Tijdelijke aanduiding voor inhoud 8">
            <a:extLst>
              <a:ext uri="{FF2B5EF4-FFF2-40B4-BE49-F238E27FC236}">
                <a16:creationId xmlns:a16="http://schemas.microsoft.com/office/drawing/2014/main" id="{0E680403-8E6D-6117-56A6-B1CE3999D3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49627" y="1165225"/>
            <a:ext cx="4035600" cy="359566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63923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d kolommen licht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358775" y="1165225"/>
            <a:ext cx="8426450" cy="3708400"/>
          </a:xfrm>
          <a:prstGeom prst="roundRect">
            <a:avLst>
              <a:gd name="adj" fmla="val 1737"/>
            </a:avLst>
          </a:prstGeom>
          <a:solidFill>
            <a:srgbClr val="F8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00" y="1425575"/>
            <a:ext cx="36756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5" name="Tijdelijke aanduiding voor inhoud 8">
            <a:extLst>
              <a:ext uri="{FF2B5EF4-FFF2-40B4-BE49-F238E27FC236}">
                <a16:creationId xmlns:a16="http://schemas.microsoft.com/office/drawing/2014/main" id="{075D9294-2937-E7A8-0E89-EC510B7A87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48400" y="1425574"/>
            <a:ext cx="36756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4162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d kolommen licht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358775" y="1165225"/>
            <a:ext cx="8426450" cy="3708400"/>
          </a:xfrm>
          <a:prstGeom prst="roundRect">
            <a:avLst>
              <a:gd name="adj" fmla="val 1737"/>
            </a:avLst>
          </a:prstGeom>
          <a:solidFill>
            <a:srgbClr val="FFF8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00" y="1425575"/>
            <a:ext cx="36756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5" name="Tijdelijke aanduiding voor inhoud 8">
            <a:extLst>
              <a:ext uri="{FF2B5EF4-FFF2-40B4-BE49-F238E27FC236}">
                <a16:creationId xmlns:a16="http://schemas.microsoft.com/office/drawing/2014/main" id="{075D9294-2937-E7A8-0E89-EC510B7A87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48400" y="1425574"/>
            <a:ext cx="36756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33426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nalstijl ic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1B41E6BE-D9B5-61A2-196C-C3C43C469824}"/>
              </a:ext>
            </a:extLst>
          </p:cNvPr>
          <p:cNvSpPr/>
          <p:nvPr userDrawn="1"/>
        </p:nvSpPr>
        <p:spPr>
          <a:xfrm>
            <a:off x="0" y="0"/>
            <a:ext cx="9144000" cy="4873625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24DE510-EDF0-6FF5-170B-B7D8D2309F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70000" cy="28956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9DA01AB-2833-CE22-9D36-E39319B3AA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000" y="1978025"/>
            <a:ext cx="1270000" cy="28956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080F8F8-F4EC-85B0-7B98-8FAF0BF8CD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5006" y="841375"/>
            <a:ext cx="3393988" cy="209709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265265B-FDC7-707C-6626-F98357028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324" y="3305908"/>
            <a:ext cx="6335713" cy="1484256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39026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d tekst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775" y="1165225"/>
            <a:ext cx="4035600" cy="359566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D8641676-5785-3F8F-6879-4A8D455820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9627" y="1165225"/>
            <a:ext cx="4035598" cy="3595665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2525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d tekst-foto licht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358775" y="1165225"/>
            <a:ext cx="8426450" cy="3708400"/>
          </a:xfrm>
          <a:prstGeom prst="roundRect">
            <a:avLst>
              <a:gd name="adj" fmla="val 1737"/>
            </a:avLst>
          </a:prstGeom>
          <a:solidFill>
            <a:srgbClr val="F8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00" y="1425575"/>
            <a:ext cx="36756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714104CD-1EA3-442F-F3D8-2BC0F41D64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8400" y="1425574"/>
            <a:ext cx="3675600" cy="3076783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422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d tekst-foto licht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358775" y="1165225"/>
            <a:ext cx="8426450" cy="3708400"/>
          </a:xfrm>
          <a:prstGeom prst="roundRect">
            <a:avLst>
              <a:gd name="adj" fmla="val 1737"/>
            </a:avLst>
          </a:prstGeom>
          <a:solidFill>
            <a:srgbClr val="FFF8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00" y="1425575"/>
            <a:ext cx="36756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714104CD-1EA3-442F-F3D8-2BC0F41D64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8400" y="1425574"/>
            <a:ext cx="3675600" cy="3076783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1533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26DD7DB-629F-2C6E-29F0-C9679E967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427220"/>
            <a:ext cx="8426450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inhoud 8">
            <a:extLst>
              <a:ext uri="{FF2B5EF4-FFF2-40B4-BE49-F238E27FC236}">
                <a16:creationId xmlns:a16="http://schemas.microsoft.com/office/drawing/2014/main" id="{930B6BE0-7A37-73FF-AC93-CF8ECDD479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775" y="1165225"/>
            <a:ext cx="8426450" cy="359566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71195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24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2C7E16F6-C2A9-B696-B417-3BAEC33FDE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333671"/>
          </a:xfrm>
        </p:spPr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B41E6BE-D9B5-61A2-196C-C3C43C469824}"/>
              </a:ext>
            </a:extLst>
          </p:cNvPr>
          <p:cNvSpPr/>
          <p:nvPr userDrawn="1"/>
        </p:nvSpPr>
        <p:spPr>
          <a:xfrm>
            <a:off x="0" y="3315330"/>
            <a:ext cx="9144000" cy="1558295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0969B8-8AD0-9E38-E58B-8BF8B214C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324" y="3494102"/>
            <a:ext cx="6335713" cy="66093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9269DE9-2A77-A9DE-8DB7-72FBE5891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4324" y="4327119"/>
            <a:ext cx="6335714" cy="386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24DE510-EDF0-6FF5-170B-B7D8D2309F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15329"/>
            <a:ext cx="529489" cy="120723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9DA01AB-2833-CE22-9D36-E39319B3AA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4511" y="3662941"/>
            <a:ext cx="529489" cy="12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29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infost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2289F0D-A9FE-364A-D6D1-D5AD921F4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6"/>
            <a:ext cx="2969311" cy="21318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DF396D6-2DB3-5615-5836-5DE30B9B3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4000" y="2219667"/>
            <a:ext cx="5616000" cy="155829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4A2A0E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887AF13A-5AF7-DAA7-3612-EA603407C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4000" y="3950044"/>
            <a:ext cx="5616000" cy="794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09139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84324" y="1165225"/>
            <a:ext cx="6335714" cy="359566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05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licht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1584325" y="1165225"/>
            <a:ext cx="6335714" cy="3708400"/>
          </a:xfrm>
          <a:prstGeom prst="roundRect">
            <a:avLst>
              <a:gd name="adj" fmla="val 1737"/>
            </a:avLst>
          </a:prstGeom>
          <a:solidFill>
            <a:srgbClr val="F8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44000" y="1425575"/>
            <a:ext cx="56160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36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licht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1584325" y="1165225"/>
            <a:ext cx="6335714" cy="3708400"/>
          </a:xfrm>
          <a:prstGeom prst="roundRect">
            <a:avLst>
              <a:gd name="adj" fmla="val 1737"/>
            </a:avLst>
          </a:prstGeom>
          <a:solidFill>
            <a:srgbClr val="FFF8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44000" y="1425575"/>
            <a:ext cx="56160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16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84324" y="1165225"/>
            <a:ext cx="2988000" cy="359566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7" name="Tijdelijke aanduiding voor inhoud 8">
            <a:extLst>
              <a:ext uri="{FF2B5EF4-FFF2-40B4-BE49-F238E27FC236}">
                <a16:creationId xmlns:a16="http://schemas.microsoft.com/office/drawing/2014/main" id="{87E71C5B-81CF-04B8-C4F8-F8A74146C28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2038" y="1165225"/>
            <a:ext cx="2988000" cy="359566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61593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ommen licht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730BC22-C1B4-6B17-B455-52609F979F67}"/>
              </a:ext>
            </a:extLst>
          </p:cNvPr>
          <p:cNvSpPr/>
          <p:nvPr userDrawn="1"/>
        </p:nvSpPr>
        <p:spPr>
          <a:xfrm>
            <a:off x="1584325" y="1165225"/>
            <a:ext cx="6335714" cy="3708400"/>
          </a:xfrm>
          <a:prstGeom prst="roundRect">
            <a:avLst>
              <a:gd name="adj" fmla="val 1737"/>
            </a:avLst>
          </a:prstGeom>
          <a:solidFill>
            <a:srgbClr val="F8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l"/>
            <a:endParaRPr lang="nl-NL" dirty="0">
              <a:solidFill>
                <a:srgbClr val="4A2A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2B664-1B60-FA19-79B8-18F85B04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4" y="427220"/>
            <a:ext cx="6335714" cy="516084"/>
          </a:xfrm>
        </p:spPr>
        <p:txBody>
          <a:bodyPr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27E2F88B-3074-39F7-3924-2B406D4D0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44000" y="1425575"/>
            <a:ext cx="26280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E69E2D-598D-6507-FA33-BD20CBDD6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197565"/>
            <a:ext cx="998449" cy="716835"/>
          </a:xfrm>
          <a:prstGeom prst="rect">
            <a:avLst/>
          </a:prstGeom>
        </p:spPr>
      </p:pic>
      <p:sp>
        <p:nvSpPr>
          <p:cNvPr id="6" name="Tijdelijke aanduiding voor inhoud 8">
            <a:extLst>
              <a:ext uri="{FF2B5EF4-FFF2-40B4-BE49-F238E27FC236}">
                <a16:creationId xmlns:a16="http://schemas.microsoft.com/office/drawing/2014/main" id="{B4256958-5B5E-EB29-4A29-B9EDD74F733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1675" y="1425575"/>
            <a:ext cx="2628000" cy="3076783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62011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38427CA-3F23-2F6E-9B52-3A7B13E5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796" y="336551"/>
            <a:ext cx="7283429" cy="5778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F2797E-74CC-2E76-2615-B16718AA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775" y="4231961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018F589-BF53-B541-B3EE-9EB4DD668766}" type="datetimeFigureOut">
              <a:rPr lang="nl-NL" smtClean="0"/>
              <a:pPr/>
              <a:t>21-1-2025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0E3856-D823-678F-B2DC-5DE9285BE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63848" y="4231961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071EFB-8B28-C316-72AF-0F650568C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7621" y="424893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FFC850A-DBA3-1E44-A91A-F80C182F68F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150BC0-5FA1-4503-7FE2-0DC2495936B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785100" y="5331361"/>
            <a:ext cx="1000125" cy="13335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14F79ED-E46F-78E1-8029-A3BF7682EF6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58775" y="5106327"/>
            <a:ext cx="1551305" cy="36449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01D56AB-9155-7F05-764B-636AE4B9A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878735"/>
            <a:ext cx="5821308" cy="2085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8905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1" r:id="rId2"/>
    <p:sldLayoutId id="2147483703" r:id="rId3"/>
    <p:sldLayoutId id="2147483689" r:id="rId4"/>
    <p:sldLayoutId id="2147483676" r:id="rId5"/>
    <p:sldLayoutId id="2147483684" r:id="rId6"/>
    <p:sldLayoutId id="2147483696" r:id="rId7"/>
    <p:sldLayoutId id="2147483692" r:id="rId8"/>
    <p:sldLayoutId id="2147483693" r:id="rId9"/>
    <p:sldLayoutId id="2147483697" r:id="rId10"/>
    <p:sldLayoutId id="2147483706" r:id="rId11"/>
    <p:sldLayoutId id="2147483704" r:id="rId12"/>
    <p:sldLayoutId id="2147483705" r:id="rId13"/>
    <p:sldLayoutId id="2147483685" r:id="rId14"/>
    <p:sldLayoutId id="2147483686" r:id="rId15"/>
    <p:sldLayoutId id="2147483698" r:id="rId16"/>
    <p:sldLayoutId id="2147483694" r:id="rId17"/>
    <p:sldLayoutId id="2147483695" r:id="rId18"/>
    <p:sldLayoutId id="2147483699" r:id="rId19"/>
    <p:sldLayoutId id="2147483707" r:id="rId20"/>
    <p:sldLayoutId id="2147483708" r:id="rId21"/>
    <p:sldLayoutId id="2147483709" r:id="rId22"/>
    <p:sldLayoutId id="2147483677" r:id="rId23"/>
    <p:sldLayoutId id="214748369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i="0" kern="1200">
          <a:solidFill>
            <a:srgbClr val="4A2A0E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rgbClr val="4A2A0E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rgbClr val="4A2A0E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rgbClr val="4A2A0E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rgbClr val="4A2A0E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rgbClr val="4A2A0E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2">
          <p15:clr>
            <a:srgbClr val="F26B43"/>
          </p15:clr>
        </p15:guide>
        <p15:guide id="4" orient="horz" pos="3070" userDrawn="1">
          <p15:clr>
            <a:srgbClr val="F26B43"/>
          </p15:clr>
        </p15:guide>
        <p15:guide id="5" orient="horz" pos="734">
          <p15:clr>
            <a:srgbClr val="F26B43"/>
          </p15:clr>
        </p15:guide>
        <p15:guide id="6" pos="998">
          <p15:clr>
            <a:srgbClr val="F26B43"/>
          </p15:clr>
        </p15:guide>
        <p15:guide id="7" pos="49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4" descr="Afbeelding met buiten, gras, boom, bloem&#10;&#10;Automatisch gegenereerde beschrijving">
            <a:extLst>
              <a:ext uri="{FF2B5EF4-FFF2-40B4-BE49-F238E27FC236}">
                <a16:creationId xmlns:a16="http://schemas.microsoft.com/office/drawing/2014/main" id="{2382F788-64C0-D4C8-2742-1C7FD769C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330"/>
          <a:stretch/>
        </p:blipFill>
        <p:spPr>
          <a:xfrm rot="5400000">
            <a:off x="6477708" y="-389170"/>
            <a:ext cx="2282344" cy="30606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3AAB9E-6949-DCAB-59B1-8FC114156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317" y="3885128"/>
            <a:ext cx="6335713" cy="660935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Arial"/>
                <a:cs typeface="Arial"/>
              </a:rPr>
              <a:t>Duurzaam inkopen en assortiment beheren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857142D-3A79-0EEB-BFE0-69CB9C569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91657" cy="2452327"/>
          </a:xfrm>
          <a:prstGeom prst="rect">
            <a:avLst/>
          </a:prstGeom>
        </p:spPr>
      </p:pic>
      <p:pic>
        <p:nvPicPr>
          <p:cNvPr id="14" name="Afbeelding 4" descr="Afbeelding met sluiten&#10;&#10;Automatisch gegenereerde beschrijving">
            <a:extLst>
              <a:ext uri="{FF2B5EF4-FFF2-40B4-BE49-F238E27FC236}">
                <a16:creationId xmlns:a16="http://schemas.microsoft.com/office/drawing/2014/main" id="{2F8D5192-9E2F-F15D-A318-A8D3D84BC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3740"/>
            <a:ext cx="1777594" cy="146459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1DF5B51-89E9-A381-3795-3108FADA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2" y="0"/>
            <a:ext cx="30384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2" descr="Afbeelding met persoon, binnen, muur, voedsel&#10;&#10;Automatisch gegenereerde beschrijving">
            <a:extLst>
              <a:ext uri="{FF2B5EF4-FFF2-40B4-BE49-F238E27FC236}">
                <a16:creationId xmlns:a16="http://schemas.microsoft.com/office/drawing/2014/main" id="{4AC97EC4-3298-7728-3690-E8B05625F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7971" y="906106"/>
            <a:ext cx="1612567" cy="241223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4CD4908-6A5C-BB3A-EB70-C8FE14FE3C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/>
          <a:stretch/>
        </p:blipFill>
        <p:spPr>
          <a:xfrm flipH="1">
            <a:off x="7764715" y="1221486"/>
            <a:ext cx="1387001" cy="2114851"/>
          </a:xfrm>
          <a:prstGeom prst="rect">
            <a:avLst/>
          </a:prstGeom>
        </p:spPr>
      </p:pic>
      <p:pic>
        <p:nvPicPr>
          <p:cNvPr id="19" name="Afbeelding 18" descr="Afbeelding met kleding, boom, persoon, buitenshuis&#10;&#10;Automatisch gegenereerde beschrijving">
            <a:extLst>
              <a:ext uri="{FF2B5EF4-FFF2-40B4-BE49-F238E27FC236}">
                <a16:creationId xmlns:a16="http://schemas.microsoft.com/office/drawing/2014/main" id="{5AF09668-2DD5-2E8C-CC66-8214DD8BBF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6" y="1293679"/>
            <a:ext cx="3026660" cy="2017773"/>
          </a:xfrm>
          <a:prstGeom prst="rect">
            <a:avLst/>
          </a:prstGeom>
        </p:spPr>
      </p:pic>
      <p:pic>
        <p:nvPicPr>
          <p:cNvPr id="10" name="Afbeelding 9" descr="Afbeelding met logo, Graphics, symbool, Lettertype&#10;&#10;Automatisch gegenereerde beschrijving">
            <a:extLst>
              <a:ext uri="{FF2B5EF4-FFF2-40B4-BE49-F238E27FC236}">
                <a16:creationId xmlns:a16="http://schemas.microsoft.com/office/drawing/2014/main" id="{56FC88FB-8DE3-AC6E-1597-EF694E2A8D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1845" y="1537721"/>
            <a:ext cx="2085750" cy="2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17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4" descr="Afbeelding met buiten, gras, boom, bloem&#10;&#10;Automatisch gegenereerde beschrijving">
            <a:extLst>
              <a:ext uri="{FF2B5EF4-FFF2-40B4-BE49-F238E27FC236}">
                <a16:creationId xmlns:a16="http://schemas.microsoft.com/office/drawing/2014/main" id="{2382F788-64C0-D4C8-2742-1C7FD769C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330"/>
          <a:stretch/>
        </p:blipFill>
        <p:spPr>
          <a:xfrm rot="5400000">
            <a:off x="6477708" y="-389170"/>
            <a:ext cx="2282344" cy="30606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3AAB9E-6949-DCAB-59B1-8FC114156A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Duurzaam inkopen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938C1D7-4A5E-85F4-9AD0-25B0E78FD6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 fontScale="85000" lnSpcReduction="20000"/>
          </a:bodyPr>
          <a:lstStyle/>
          <a:p>
            <a:br>
              <a:rPr lang="nl-NL" dirty="0"/>
            </a:br>
            <a:endParaRPr lang="nl-NL">
              <a:cs typeface="Arial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857142D-3A79-0EEB-BFE0-69CB9C569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1657" cy="2452327"/>
          </a:xfrm>
          <a:prstGeom prst="rect">
            <a:avLst/>
          </a:prstGeom>
        </p:spPr>
      </p:pic>
      <p:pic>
        <p:nvPicPr>
          <p:cNvPr id="14" name="Afbeelding 4" descr="Afbeelding met sluiten&#10;&#10;Automatisch gegenereerde beschrijving">
            <a:extLst>
              <a:ext uri="{FF2B5EF4-FFF2-40B4-BE49-F238E27FC236}">
                <a16:creationId xmlns:a16="http://schemas.microsoft.com/office/drawing/2014/main" id="{2F8D5192-9E2F-F15D-A318-A8D3D84BC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3740"/>
            <a:ext cx="1777594" cy="146459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1DF5B51-89E9-A381-3795-3108FADA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2" y="0"/>
            <a:ext cx="30384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2" descr="Afbeelding met persoon, binnen, muur, voedsel&#10;&#10;Automatisch gegenereerde beschrijving">
            <a:extLst>
              <a:ext uri="{FF2B5EF4-FFF2-40B4-BE49-F238E27FC236}">
                <a16:creationId xmlns:a16="http://schemas.microsoft.com/office/drawing/2014/main" id="{4AC97EC4-3298-7728-3690-E8B05625F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971" y="906106"/>
            <a:ext cx="1612567" cy="241223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4CD4908-6A5C-BB3A-EB70-C8FE14FE3C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/>
          <a:stretch/>
        </p:blipFill>
        <p:spPr>
          <a:xfrm flipH="1">
            <a:off x="7764715" y="1221486"/>
            <a:ext cx="1387001" cy="2114851"/>
          </a:xfrm>
          <a:prstGeom prst="rect">
            <a:avLst/>
          </a:prstGeom>
        </p:spPr>
      </p:pic>
      <p:pic>
        <p:nvPicPr>
          <p:cNvPr id="19" name="Afbeelding 18" descr="Afbeelding met kleding, boom, persoon, buitenshuis&#10;&#10;Automatisch gegenereerde beschrijving">
            <a:extLst>
              <a:ext uri="{FF2B5EF4-FFF2-40B4-BE49-F238E27FC236}">
                <a16:creationId xmlns:a16="http://schemas.microsoft.com/office/drawing/2014/main" id="{5AF09668-2DD5-2E8C-CC66-8214DD8BBF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6" y="1293679"/>
            <a:ext cx="3026660" cy="2017773"/>
          </a:xfrm>
          <a:prstGeom prst="rect">
            <a:avLst/>
          </a:prstGeom>
        </p:spPr>
      </p:pic>
      <p:pic>
        <p:nvPicPr>
          <p:cNvPr id="10" name="Afbeelding 9" descr="Afbeelding met logo, Graphics, symbool, Lettertype&#10;&#10;Automatisch gegenereerde beschrijving">
            <a:extLst>
              <a:ext uri="{FF2B5EF4-FFF2-40B4-BE49-F238E27FC236}">
                <a16:creationId xmlns:a16="http://schemas.microsoft.com/office/drawing/2014/main" id="{56FC88FB-8DE3-AC6E-1597-EF694E2A8D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1845" y="1537721"/>
            <a:ext cx="2085750" cy="2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25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D07EF-5713-1312-45ED-9DC0110A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Noodzaak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7382FFD-E4A6-06F3-A9B1-D4B333680F98}"/>
              </a:ext>
            </a:extLst>
          </p:cNvPr>
          <p:cNvSpPr txBox="1"/>
          <p:nvPr/>
        </p:nvSpPr>
        <p:spPr>
          <a:xfrm>
            <a:off x="877824" y="1550822"/>
            <a:ext cx="550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5" name="Afbeelding 4" descr="Afbeelding met tekst, schermopname, Parallel, diagram&#10;&#10;Automatisch gegenereerde beschrijving">
            <a:extLst>
              <a:ext uri="{FF2B5EF4-FFF2-40B4-BE49-F238E27FC236}">
                <a16:creationId xmlns:a16="http://schemas.microsoft.com/office/drawing/2014/main" id="{36FC8DB1-64A3-210E-51E8-A33C9CBD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41" y="160934"/>
            <a:ext cx="8583148" cy="48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2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schermopname, cirkel, grafische vormgeving&#10;&#10;Automatisch gegenereerde beschrijving">
            <a:extLst>
              <a:ext uri="{FF2B5EF4-FFF2-40B4-BE49-F238E27FC236}">
                <a16:creationId xmlns:a16="http://schemas.microsoft.com/office/drawing/2014/main" id="{616BE2D5-1A42-9F8E-D4B4-E659CCD99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870" y="530427"/>
            <a:ext cx="5439004" cy="43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34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5C37056-887D-2348-79F6-64147761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"/>
                <a:cs typeface="Arial"/>
              </a:rPr>
              <a:t>Doelstellingen t/m 2026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4D718D3-7765-C86C-962A-25896B6BADF6}"/>
              </a:ext>
            </a:extLst>
          </p:cNvPr>
          <p:cNvSpPr txBox="1"/>
          <p:nvPr/>
        </p:nvSpPr>
        <p:spPr>
          <a:xfrm>
            <a:off x="1211887" y="1291625"/>
            <a:ext cx="6528900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cs typeface="Calibri"/>
              </a:rPr>
              <a:t>Energie </a:t>
            </a:r>
          </a:p>
          <a:p>
            <a:r>
              <a:rPr lang="nl-NL" dirty="0">
                <a:cs typeface="Calibri"/>
              </a:rPr>
              <a:t>Energiereductie 30% in 2026 en 55% in 2030 </a:t>
            </a:r>
            <a:br>
              <a:rPr lang="nl-NL" dirty="0">
                <a:cs typeface="Calibri"/>
              </a:rPr>
            </a:br>
            <a:endParaRPr lang="nl-NL" dirty="0">
              <a:cs typeface="Calibri"/>
            </a:endParaRPr>
          </a:p>
          <a:p>
            <a:r>
              <a:rPr lang="nl-NL" b="1" dirty="0">
                <a:cs typeface="Calibri"/>
              </a:rPr>
              <a:t>Circulair</a:t>
            </a:r>
          </a:p>
          <a:p>
            <a:r>
              <a:rPr lang="nl-NL" dirty="0">
                <a:cs typeface="Calibri"/>
              </a:rPr>
              <a:t>Disposable reductie 20% </a:t>
            </a:r>
            <a:br>
              <a:rPr lang="nl-NL" dirty="0">
                <a:cs typeface="Calibri"/>
              </a:rPr>
            </a:br>
            <a:r>
              <a:rPr lang="nl-NL" dirty="0">
                <a:cs typeface="Calibri"/>
              </a:rPr>
              <a:t>Restafval reductie 25%</a:t>
            </a:r>
          </a:p>
          <a:p>
            <a:r>
              <a:rPr lang="nl-NL" dirty="0">
                <a:cs typeface="Calibri"/>
              </a:rPr>
              <a:t>Incontinentiemateriaal reductie 10%</a:t>
            </a:r>
          </a:p>
          <a:p>
            <a:endParaRPr lang="nl-NL" dirty="0">
              <a:cs typeface="Calibri"/>
            </a:endParaRPr>
          </a:p>
          <a:p>
            <a:r>
              <a:rPr lang="nl-NL" b="1" dirty="0">
                <a:cs typeface="Calibri"/>
              </a:rPr>
              <a:t>Gezonde leefomgeving</a:t>
            </a:r>
          </a:p>
          <a:p>
            <a:r>
              <a:rPr lang="nl-NL" dirty="0">
                <a:cs typeface="Calibri"/>
              </a:rPr>
              <a:t>60% plantaardige voeding voor patiënt en medewerker </a:t>
            </a:r>
            <a:br>
              <a:rPr lang="nl-NL" dirty="0">
                <a:cs typeface="Calibri"/>
              </a:rPr>
            </a:br>
            <a:endParaRPr lang="nl-NL" dirty="0">
              <a:cs typeface="Calibri"/>
            </a:endParaRPr>
          </a:p>
          <a:p>
            <a:br>
              <a:rPr lang="nl-NL" dirty="0">
                <a:cs typeface="Calibri"/>
              </a:rPr>
            </a:br>
            <a:r>
              <a:rPr lang="nl-NL" dirty="0">
                <a:cs typeface="Calibri"/>
              </a:rPr>
              <a:t>Pijlers Bewustwording en Medicatiebelasting minder concreet</a:t>
            </a:r>
          </a:p>
        </p:txBody>
      </p:sp>
      <p:pic>
        <p:nvPicPr>
          <p:cNvPr id="7" name="Afbeelding 6" descr="Afbeelding met logo, Graphics, symbool, Lettertype&#10;&#10;Automatisch gegenereerde beschrijving">
            <a:extLst>
              <a:ext uri="{FF2B5EF4-FFF2-40B4-BE49-F238E27FC236}">
                <a16:creationId xmlns:a16="http://schemas.microsoft.com/office/drawing/2014/main" id="{E2854BB5-AFB4-F595-2391-C283F8F2F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845" y="1537721"/>
            <a:ext cx="2085750" cy="2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41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D07EF-5713-1312-45ED-9DC0110A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Inkoopbeleid Noordwest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7382FFD-E4A6-06F3-A9B1-D4B333680F98}"/>
              </a:ext>
            </a:extLst>
          </p:cNvPr>
          <p:cNvSpPr txBox="1"/>
          <p:nvPr/>
        </p:nvSpPr>
        <p:spPr>
          <a:xfrm>
            <a:off x="1141171" y="819301"/>
            <a:ext cx="7095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Ladder van Lansink</a:t>
            </a:r>
            <a:br>
              <a:rPr lang="nl-NL" dirty="0"/>
            </a:br>
            <a:r>
              <a:rPr lang="nl-NL" dirty="0"/>
              <a:t>Re-</a:t>
            </a:r>
            <a:r>
              <a:rPr lang="nl-NL" dirty="0" err="1"/>
              <a:t>usable</a:t>
            </a:r>
            <a:r>
              <a:rPr lang="nl-NL" dirty="0"/>
              <a:t> tenzij, reparatie, beschikbaarheid onderdelen, recyclebaar of retour bij end-of life, minder verpakking, materiaalkeuze</a:t>
            </a:r>
            <a:br>
              <a:rPr lang="nl-NL" dirty="0"/>
            </a:b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Wegingsfactor 40 prijs – 40 kwaliteit  – 20 duurzaamheid</a:t>
            </a:r>
            <a:br>
              <a:rPr lang="nl-NL" dirty="0"/>
            </a:b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Leverancier: AIVG-criteria (2022)</a:t>
            </a:r>
            <a:br>
              <a:rPr lang="nl-NL" dirty="0"/>
            </a:b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Product: LCA, </a:t>
            </a:r>
            <a:r>
              <a:rPr lang="nl-NL" dirty="0" err="1"/>
              <a:t>true</a:t>
            </a:r>
            <a:r>
              <a:rPr lang="nl-NL" dirty="0"/>
              <a:t> </a:t>
            </a:r>
            <a:r>
              <a:rPr lang="nl-NL" dirty="0" err="1"/>
              <a:t>price</a:t>
            </a:r>
            <a:r>
              <a:rPr lang="nl-NL" dirty="0"/>
              <a:t>, wijze en locatie productie, energieverbruik</a:t>
            </a:r>
            <a:br>
              <a:rPr lang="nl-NL" dirty="0"/>
            </a:b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Assortimentscoördinator, Green Team betrekken</a:t>
            </a:r>
            <a:br>
              <a:rPr lang="nl-NL" dirty="0"/>
            </a:b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Shared </a:t>
            </a:r>
            <a:r>
              <a:rPr lang="nl-NL" dirty="0" err="1"/>
              <a:t>savings</a:t>
            </a:r>
            <a:r>
              <a:rPr lang="nl-NL" dirty="0"/>
              <a:t>: programmamanager betrekken fondsen</a:t>
            </a:r>
            <a:br>
              <a:rPr lang="nl-NL" dirty="0"/>
            </a:br>
            <a:r>
              <a:rPr lang="nl-NL" dirty="0"/>
              <a:t> 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6075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D07EF-5713-1312-45ED-9DC0110A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"/>
                <a:cs typeface="Arial"/>
              </a:rPr>
              <a:t>Hoe? </a:t>
            </a:r>
          </a:p>
        </p:txBody>
      </p:sp>
    </p:spTree>
    <p:extLst>
      <p:ext uri="{BB962C8B-B14F-4D97-AF65-F5344CB8AC3E}">
        <p14:creationId xmlns:p14="http://schemas.microsoft.com/office/powerpoint/2010/main" val="214277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D07EF-5713-1312-45ED-9DC0110A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</a:t>
            </a:r>
          </a:p>
        </p:txBody>
      </p:sp>
      <p:pic>
        <p:nvPicPr>
          <p:cNvPr id="4" name="Afbeelding 3" descr="Afbeelding met overdekt&#10;&#10;Automatisch gegenereerde beschrijving">
            <a:extLst>
              <a:ext uri="{FF2B5EF4-FFF2-40B4-BE49-F238E27FC236}">
                <a16:creationId xmlns:a16="http://schemas.microsoft.com/office/drawing/2014/main" id="{0737868A-82F7-515E-8003-049F11644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53" y="1044251"/>
            <a:ext cx="1386840" cy="2225212"/>
          </a:xfrm>
          <a:prstGeom prst="rect">
            <a:avLst/>
          </a:prstGeom>
        </p:spPr>
      </p:pic>
      <p:pic>
        <p:nvPicPr>
          <p:cNvPr id="6" name="Picture 2" descr="A picture containing text, cup, tableware, paper cup&#10;&#10;Description automatically generated">
            <a:extLst>
              <a:ext uri="{FF2B5EF4-FFF2-40B4-BE49-F238E27FC236}">
                <a16:creationId xmlns:a16="http://schemas.microsoft.com/office/drawing/2014/main" id="{F063EB5A-7DFD-3C1D-480B-E6F04A77E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366" y="943304"/>
            <a:ext cx="1206031" cy="1447165"/>
          </a:xfrm>
          <a:prstGeom prst="rect">
            <a:avLst/>
          </a:prstGeom>
        </p:spPr>
      </p:pic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F04C4F8A-BC75-A8F7-0592-450F39E87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770" y="561434"/>
            <a:ext cx="1516692" cy="221090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3D1DFD5-D7AC-8513-AAEA-158FE47D8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835" y="448512"/>
            <a:ext cx="2076450" cy="2038350"/>
          </a:xfrm>
          <a:prstGeom prst="rect">
            <a:avLst/>
          </a:prstGeom>
        </p:spPr>
      </p:pic>
      <p:pic>
        <p:nvPicPr>
          <p:cNvPr id="9" name="Afbeelding 8" descr="Afbeelding met elektronica, tekst, Uitvoerapparaat, Elektronisch apparaat&#10;&#10;Automatisch gegenereerde beschrijving">
            <a:extLst>
              <a:ext uri="{FF2B5EF4-FFF2-40B4-BE49-F238E27FC236}">
                <a16:creationId xmlns:a16="http://schemas.microsoft.com/office/drawing/2014/main" id="{AD389EDC-E204-D317-C41F-4664A6D4F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886" y="3042624"/>
            <a:ext cx="1566875" cy="161650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D263B8D-723D-57A0-A735-78334006B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300" y="1181581"/>
            <a:ext cx="1217075" cy="162276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E81174A-DA38-07BB-E001-D3D2DE855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6570" y="2804347"/>
            <a:ext cx="5221565" cy="164246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6DCCAC6-CAD6-AF0A-A6E3-5C9C9BEF49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2113" y="3379781"/>
            <a:ext cx="2170284" cy="17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D07EF-5713-1312-45ED-9DC0110A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</a:t>
            </a:r>
          </a:p>
        </p:txBody>
      </p:sp>
      <p:pic>
        <p:nvPicPr>
          <p:cNvPr id="12" name="Afbeelding 11" descr="INTCO Nitril handschoenen blauw  medisch 100 stuks">
            <a:extLst>
              <a:ext uri="{FF2B5EF4-FFF2-40B4-BE49-F238E27FC236}">
                <a16:creationId xmlns:a16="http://schemas.microsoft.com/office/drawing/2014/main" id="{CEB137B1-86A0-E7E9-A7D2-2ED7B47AA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5" y="1099297"/>
            <a:ext cx="2214222" cy="2197386"/>
          </a:xfrm>
          <a:prstGeom prst="rect">
            <a:avLst/>
          </a:prstGeom>
        </p:spPr>
      </p:pic>
      <p:pic>
        <p:nvPicPr>
          <p:cNvPr id="13" name="Afbeelding 12" descr="Afbeeldingsresultaten voor endoclip 10mm">
            <a:extLst>
              <a:ext uri="{FF2B5EF4-FFF2-40B4-BE49-F238E27FC236}">
                <a16:creationId xmlns:a16="http://schemas.microsoft.com/office/drawing/2014/main" id="{A7AE4337-D0C0-0C48-7839-BA1297E1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916" y="1212476"/>
            <a:ext cx="2223714" cy="1644965"/>
          </a:xfrm>
          <a:prstGeom prst="rect">
            <a:avLst/>
          </a:prstGeom>
        </p:spPr>
      </p:pic>
      <p:pic>
        <p:nvPicPr>
          <p:cNvPr id="14" name="Afbeelding 13" descr="New MEDTRONIC EUP3015X RX Euphora Rapid Exchange Balloon Dilatation ...">
            <a:extLst>
              <a:ext uri="{FF2B5EF4-FFF2-40B4-BE49-F238E27FC236}">
                <a16:creationId xmlns:a16="http://schemas.microsoft.com/office/drawing/2014/main" id="{2ADCE5A9-F961-A071-AE53-73B4F8E8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287" y="2804668"/>
            <a:ext cx="2974364" cy="2210862"/>
          </a:xfrm>
          <a:prstGeom prst="rect">
            <a:avLst/>
          </a:prstGeom>
        </p:spPr>
      </p:pic>
      <p:pic>
        <p:nvPicPr>
          <p:cNvPr id="15" name="Afbeelding 14" descr="Afbeeldingsresultaten voor centrale sterilisatie afdeling inrichting">
            <a:extLst>
              <a:ext uri="{FF2B5EF4-FFF2-40B4-BE49-F238E27FC236}">
                <a16:creationId xmlns:a16="http://schemas.microsoft.com/office/drawing/2014/main" id="{2DE4FA76-22F6-DC01-C56B-E1B30E37F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186" y="948786"/>
            <a:ext cx="2497091" cy="1651069"/>
          </a:xfrm>
          <a:prstGeom prst="rect">
            <a:avLst/>
          </a:prstGeom>
        </p:spPr>
      </p:pic>
      <p:pic>
        <p:nvPicPr>
          <p:cNvPr id="16" name="Afbeelding 15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2924DD97-9793-2B5C-2EFF-1C201CC31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961" y="2477233"/>
            <a:ext cx="2799880" cy="286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01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bel&#10;&#10;Door AI gegenereerde inhoud is mogelijk onjuist.">
            <a:extLst>
              <a:ext uri="{FF2B5EF4-FFF2-40B4-BE49-F238E27FC236}">
                <a16:creationId xmlns:a16="http://schemas.microsoft.com/office/drawing/2014/main" id="{D6F085F3-CA04-CEEB-6A94-767933187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17" y="3139719"/>
            <a:ext cx="1575689" cy="1801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9D07EF-5713-1312-45ED-9DC0110A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</a:t>
            </a:r>
          </a:p>
        </p:txBody>
      </p:sp>
      <p:pic>
        <p:nvPicPr>
          <p:cNvPr id="13" name="Afbeelding 12" descr="Afbeeldingsresultaten voor bubbelslang medisch medline">
            <a:extLst>
              <a:ext uri="{FF2B5EF4-FFF2-40B4-BE49-F238E27FC236}">
                <a16:creationId xmlns:a16="http://schemas.microsoft.com/office/drawing/2014/main" id="{807CF28C-D6AA-D880-FE89-CD8941643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690" y="774189"/>
            <a:ext cx="2085376" cy="2088440"/>
          </a:xfrm>
          <a:prstGeom prst="rect">
            <a:avLst/>
          </a:prstGeom>
        </p:spPr>
      </p:pic>
      <p:pic>
        <p:nvPicPr>
          <p:cNvPr id="10" name="Afbeelding 9" descr="Afbeeldingsresultaten voor neussonde pleister">
            <a:extLst>
              <a:ext uri="{FF2B5EF4-FFF2-40B4-BE49-F238E27FC236}">
                <a16:creationId xmlns:a16="http://schemas.microsoft.com/office/drawing/2014/main" id="{932B75F7-0431-A539-995A-6BA925623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387" y="3142118"/>
            <a:ext cx="2392506" cy="1532925"/>
          </a:xfrm>
          <a:prstGeom prst="rect">
            <a:avLst/>
          </a:prstGeom>
        </p:spPr>
      </p:pic>
      <p:pic>
        <p:nvPicPr>
          <p:cNvPr id="14" name="Afbeelding 13" descr="Afbeelding met tekst, maandverband, schermopname&#10;&#10;Door AI gegenereerde inhoud is mogelijk onjuist.">
            <a:extLst>
              <a:ext uri="{FF2B5EF4-FFF2-40B4-BE49-F238E27FC236}">
                <a16:creationId xmlns:a16="http://schemas.microsoft.com/office/drawing/2014/main" id="{8D834B94-676F-A679-69CA-746D520E3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505" y="2505940"/>
            <a:ext cx="1979136" cy="1918056"/>
          </a:xfrm>
          <a:prstGeom prst="rect">
            <a:avLst/>
          </a:prstGeom>
        </p:spPr>
      </p:pic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38927CE4-94BA-B1CD-AD81-8BD806E44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525196"/>
              </p:ext>
            </p:extLst>
          </p:nvPr>
        </p:nvGraphicFramePr>
        <p:xfrm>
          <a:off x="5603097" y="687398"/>
          <a:ext cx="3325133" cy="27234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25133">
                  <a:extLst>
                    <a:ext uri="{9D8B030D-6E8A-4147-A177-3AD203B41FA5}">
                      <a16:colId xmlns:a16="http://schemas.microsoft.com/office/drawing/2014/main" val="2090714310"/>
                    </a:ext>
                  </a:extLst>
                </a:gridCol>
              </a:tblGrid>
              <a:tr h="291122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620"/>
                        </a:lnSpc>
                        <a:buFont typeface="+mj-lt"/>
                        <a:buAutoNum type="arabicPeriod" startAt="3"/>
                      </a:pPr>
                      <a:r>
                        <a:rPr lang="nl-NL" sz="1100" b="1">
                          <a:effectLst/>
                          <a:latin typeface="Calibri" panose="020F0502020204030204" pitchFamily="34" charset="0"/>
                        </a:rPr>
                        <a:t>Wat is de/het voorlopige bedrijfskundige</a:t>
                      </a:r>
                      <a:r>
                        <a:rPr lang="nl-NL" sz="1100" b="1" i="1">
                          <a:effectLst/>
                          <a:latin typeface="Calibri" panose="020F0502020204030204" pitchFamily="34" charset="0"/>
                        </a:rPr>
                        <a:t> onderzoeksvraag of -probleem</a:t>
                      </a:r>
                      <a:r>
                        <a:rPr lang="nl-NL" sz="1100" b="1">
                          <a:effectLst/>
                          <a:latin typeface="Calibri" panose="020F0502020204030204" pitchFamily="34" charset="0"/>
                        </a:rPr>
                        <a:t>? Beschrijf hier wat de opdrachtgever graag wil dat er </a:t>
                      </a:r>
                      <a:r>
                        <a:rPr lang="nl-NL" sz="1100" b="1" i="1">
                          <a:effectLst/>
                          <a:latin typeface="Calibri" panose="020F0502020204030204" pitchFamily="34" charset="0"/>
                        </a:rPr>
                        <a:t>door de studenten </a:t>
                      </a:r>
                      <a:r>
                        <a:rPr lang="nl-NL" sz="1100" b="1">
                          <a:effectLst/>
                          <a:latin typeface="Calibri" panose="020F0502020204030204" pitchFamily="34" charset="0"/>
                        </a:rPr>
                        <a:t>onderzocht/geadviseerd moet worden. </a:t>
                      </a:r>
                      <a:r>
                        <a:rPr lang="nl-NL" sz="1100" b="1" u="sng">
                          <a:solidFill>
                            <a:srgbClr val="D13438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l-NL" sz="1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675" marR="6667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333951"/>
                  </a:ext>
                </a:extLst>
              </a:tr>
              <a:tr h="662767">
                <a:tc>
                  <a:txBody>
                    <a:bodyPr/>
                    <a:lstStyle/>
                    <a:p>
                      <a:pPr rtl="0" fontAlgn="base">
                        <a:lnSpc>
                          <a:spcPts val="1457"/>
                        </a:lnSpc>
                      </a:pPr>
                      <a:r>
                        <a:rPr lang="nl-NL" sz="1000">
                          <a:effectLst/>
                          <a:latin typeface="Calibri" panose="020F0502020204030204" pitchFamily="34" charset="0"/>
                        </a:rPr>
                        <a:t>1. </a:t>
                      </a:r>
                      <a:r>
                        <a:rPr lang="nl-NL" sz="1050">
                          <a:effectLst/>
                          <a:latin typeface="Calibri" panose="020F0502020204030204" pitchFamily="34" charset="0"/>
                        </a:rPr>
                        <a:t>Wat is de ecologische footprint van het CSA-proces? </a:t>
                      </a:r>
                      <a:endParaRPr lang="nl-NL">
                        <a:effectLst/>
                      </a:endParaRPr>
                    </a:p>
                    <a:p>
                      <a:pPr rtl="0" fontAlgn="base">
                        <a:lnSpc>
                          <a:spcPts val="1295"/>
                        </a:lnSpc>
                      </a:pPr>
                      <a:r>
                        <a:rPr lang="nl-NL" sz="1000">
                          <a:effectLst/>
                          <a:latin typeface="Calibri" panose="020F0502020204030204" pitchFamily="34" charset="0"/>
                        </a:rPr>
                        <a:t>2. Wat zijn de kosten van het reinigen en steriliseren van een instrumentenset? </a:t>
                      </a:r>
                      <a:endParaRPr lang="nl-NL">
                        <a:effectLst/>
                      </a:endParaRPr>
                    </a:p>
                    <a:p>
                      <a:pPr rtl="0" fontAlgn="base">
                        <a:lnSpc>
                          <a:spcPts val="1295"/>
                        </a:lnSpc>
                      </a:pPr>
                      <a:r>
                        <a:rPr lang="nl-NL" sz="1000">
                          <a:effectLst/>
                          <a:latin typeface="Calibri" panose="020F0502020204030204" pitchFamily="34" charset="0"/>
                        </a:rPr>
                        <a:t>3. Hoe kan de besluitvorming over het omzetten van disposable verbruiksartikelen naar een reusable variant door Noordwest op feiten worden genomen en niet meer op gevoel?  </a:t>
                      </a:r>
                      <a:endParaRPr lang="nl-NL">
                        <a:effectLst/>
                      </a:endParaRPr>
                    </a:p>
                    <a:p>
                      <a:pPr rtl="0" fontAlgn="base">
                        <a:lnSpc>
                          <a:spcPts val="1457"/>
                        </a:lnSpc>
                      </a:pPr>
                      <a:r>
                        <a:rPr lang="nl-NL" sz="1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>
                        <a:effectLst/>
                      </a:endParaRPr>
                    </a:p>
                    <a:p>
                      <a:pPr rtl="0" fontAlgn="base">
                        <a:lnSpc>
                          <a:spcPts val="1440"/>
                        </a:lnSpc>
                      </a:pPr>
                      <a:r>
                        <a:rPr lang="nl-NL" sz="10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>
                        <a:effectLst/>
                      </a:endParaRPr>
                    </a:p>
                  </a:txBody>
                  <a:tcPr marL="66675" marR="6667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030749"/>
                  </a:ext>
                </a:extLst>
              </a:tr>
            </a:tbl>
          </a:graphicData>
        </a:graphic>
      </p:graphicFrame>
      <p:pic>
        <p:nvPicPr>
          <p:cNvPr id="17" name="Afbeelding 16" descr="Afbeelding met Lettertype, tekst, typografie, Graphics&#10;&#10;Door AI gegenereerde inhoud is mogelijk onjuist.">
            <a:extLst>
              <a:ext uri="{FF2B5EF4-FFF2-40B4-BE49-F238E27FC236}">
                <a16:creationId xmlns:a16="http://schemas.microsoft.com/office/drawing/2014/main" id="{FF8CB9B3-D29A-FD0E-D8DA-01DE54CC3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104" y="4417969"/>
            <a:ext cx="4318555" cy="523875"/>
          </a:xfrm>
          <a:prstGeom prst="rect">
            <a:avLst/>
          </a:prstGeom>
        </p:spPr>
      </p:pic>
      <p:pic>
        <p:nvPicPr>
          <p:cNvPr id="19" name="Afbeelding 18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25A03942-8235-E21D-8A78-8279B7355E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75" y="1816977"/>
            <a:ext cx="3206195" cy="11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19747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F6F5"/>
        </a:solidFill>
        <a:ln>
          <a:noFill/>
        </a:ln>
      </a:spPr>
      <a:bodyPr lIns="180000" tIns="180000" rIns="180000" bIns="180000" rtlCol="0" anchor="t" anchorCtr="0"/>
      <a:lstStyle>
        <a:defPPr algn="l">
          <a:defRPr dirty="0" smtClean="0">
            <a:solidFill>
              <a:srgbClr val="4A2A0E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6feb87-7756-44e1-9851-f31af96dc5e9">
      <Terms xmlns="http://schemas.microsoft.com/office/infopath/2007/PartnerControls"/>
    </lcf76f155ced4ddcb4097134ff3c332f>
    <TaxCatchAll xmlns="03016d83-e619-4c80-b05e-7b6115184c3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C709BA9209704AACA3CE13AD52B4BB" ma:contentTypeVersion="18" ma:contentTypeDescription="Een nieuw document maken." ma:contentTypeScope="" ma:versionID="5f9867d5f6d492b18ef6877a1b2f7c8d">
  <xsd:schema xmlns:xsd="http://www.w3.org/2001/XMLSchema" xmlns:xs="http://www.w3.org/2001/XMLSchema" xmlns:p="http://schemas.microsoft.com/office/2006/metadata/properties" xmlns:ns2="a16feb87-7756-44e1-9851-f31af96dc5e9" xmlns:ns3="03016d83-e619-4c80-b05e-7b6115184c32" targetNamespace="http://schemas.microsoft.com/office/2006/metadata/properties" ma:root="true" ma:fieldsID="2a13364b2c8154d9bfc9d8f31f194d1e" ns2:_="" ns3:_="">
    <xsd:import namespace="a16feb87-7756-44e1-9851-f31af96dc5e9"/>
    <xsd:import namespace="03016d83-e619-4c80-b05e-7b6115184c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6feb87-7756-44e1-9851-f31af96dc5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3dcabf2f-de4a-429d-96a7-62272d289b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016d83-e619-4c80-b05e-7b6115184c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a0bf88e-8cdb-4832-a82c-c28aacdbace9}" ma:internalName="TaxCatchAll" ma:showField="CatchAllData" ma:web="03016d83-e619-4c80-b05e-7b6115184c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B3C8E4-5170-4913-A77B-CAEFB72996D9}">
  <ds:schemaRefs>
    <ds:schemaRef ds:uri="http://schemas.microsoft.com/office/2006/metadata/properties"/>
    <ds:schemaRef ds:uri="http://schemas.microsoft.com/office/infopath/2007/PartnerControls"/>
    <ds:schemaRef ds:uri="8a88365c-d424-4843-983a-8b8d56259bb8"/>
    <ds:schemaRef ds:uri="74f51395-6154-49ff-9222-5fc133329e75"/>
  </ds:schemaRefs>
</ds:datastoreItem>
</file>

<file path=customXml/itemProps2.xml><?xml version="1.0" encoding="utf-8"?>
<ds:datastoreItem xmlns:ds="http://schemas.openxmlformats.org/officeDocument/2006/customXml" ds:itemID="{82CE8686-D83F-4CD3-A58A-E1670E4B3D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1AA23C-C29A-4AF4-A326-03AD41E6F52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660</Words>
  <Application>Microsoft Office PowerPoint</Application>
  <PresentationFormat>Diavoorstelling (16:10)</PresentationFormat>
  <Paragraphs>94</Paragraphs>
  <Slides>10</Slides>
  <Notes>2</Notes>
  <HiddenSlides>2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1" baseType="lpstr">
      <vt:lpstr>Aangepast ontwerp</vt:lpstr>
      <vt:lpstr>Duurzaam inkopen en assortiment beheren</vt:lpstr>
      <vt:lpstr>Noodzaak</vt:lpstr>
      <vt:lpstr>PowerPoint-presentatie</vt:lpstr>
      <vt:lpstr>Doelstellingen t/m 2026</vt:lpstr>
      <vt:lpstr>Inkoopbeleid Noordwest</vt:lpstr>
      <vt:lpstr>Hoe? </vt:lpstr>
      <vt:lpstr>Voorbeelden</vt:lpstr>
      <vt:lpstr>Voorbeelden</vt:lpstr>
      <vt:lpstr>Voorbeelden</vt:lpstr>
      <vt:lpstr>Duurzaam inkopen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Laurenz van Gaalen</dc:creator>
  <cp:lastModifiedBy>Glorie, Lara</cp:lastModifiedBy>
  <cp:revision>518</cp:revision>
  <dcterms:created xsi:type="dcterms:W3CDTF">2023-11-06T11:40:43Z</dcterms:created>
  <dcterms:modified xsi:type="dcterms:W3CDTF">2025-01-21T14:26:01Z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0x010100CBC709BA9209704AACA3CE13AD52B4BB</vt:lpwstr>
  </property>
  <property fmtid="{D5CDD505-2E9C-101B-9397-08002B2CF9AE}" pid="3" name="MediaServiceImageTags">
    <vt:lpwstr/>
  </property>
</Properties>
</file>